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3" r:id="rId3"/>
    <p:sldId id="260" r:id="rId4"/>
    <p:sldId id="275" r:id="rId5"/>
    <p:sldId id="277" r:id="rId6"/>
    <p:sldId id="278" r:id="rId7"/>
    <p:sldId id="279" r:id="rId8"/>
    <p:sldId id="280" r:id="rId9"/>
    <p:sldId id="281" r:id="rId10"/>
    <p:sldId id="286" r:id="rId11"/>
    <p:sldId id="282" r:id="rId12"/>
    <p:sldId id="283" r:id="rId13"/>
    <p:sldId id="284" r:id="rId14"/>
    <p:sldId id="285" r:id="rId15"/>
    <p:sldId id="274" r:id="rId16"/>
    <p:sldId id="287" r:id="rId17"/>
    <p:sldId id="290" r:id="rId18"/>
    <p:sldId id="289" r:id="rId19"/>
    <p:sldId id="288" r:id="rId20"/>
    <p:sldId id="276" r:id="rId21"/>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02" autoAdjust="0"/>
    <p:restoredTop sz="69749" autoAdjust="0"/>
  </p:normalViewPr>
  <p:slideViewPr>
    <p:cSldViewPr snapToGrid="0" snapToObjects="1">
      <p:cViewPr varScale="1">
        <p:scale>
          <a:sx n="92" d="100"/>
          <a:sy n="92" d="100"/>
        </p:scale>
        <p:origin x="-1230" y="-102"/>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28.08.2017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28.08.2017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28.08.2017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28.08.2017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28.08.2017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28.08.2017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28.08.2017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28.08.2017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28.08.2017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28.08.2017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28.08.2017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Connection between the chiral lattice and wing-box skin</a:t>
            </a:r>
            <a:endParaRPr lang="en-US" dirty="0"/>
          </a:p>
        </p:txBody>
      </p:sp>
      <p:grpSp>
        <p:nvGrpSpPr>
          <p:cNvPr id="2" name="Group 1"/>
          <p:cNvGrpSpPr/>
          <p:nvPr/>
        </p:nvGrpSpPr>
        <p:grpSpPr>
          <a:xfrm>
            <a:off x="6853223" y="2787878"/>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smtClean="0"/>
                <a:t>Fig X</a:t>
              </a:r>
              <a:r>
                <a:rPr lang="en-US" sz="1100" dirty="0" smtClean="0"/>
                <a:t>: </a:t>
              </a:r>
              <a:r>
                <a:rPr lang="en-US" sz="1100" dirty="0" smtClean="0"/>
                <a:t>Connection between the chiral lattice and the skin on the manufactured demonstrator</a:t>
              </a:r>
              <a:endParaRPr lang="en-GB" sz="1100" baseline="30000" dirty="0"/>
            </a:p>
          </p:txBody>
        </p:sp>
      </p:grpSp>
      <p:sp>
        <p:nvSpPr>
          <p:cNvPr id="19" name="TextBox 18"/>
          <p:cNvSpPr txBox="1"/>
          <p:nvPr/>
        </p:nvSpPr>
        <p:spPr>
          <a:xfrm>
            <a:off x="1351504" y="5657110"/>
            <a:ext cx="4498157" cy="261610"/>
          </a:xfrm>
          <a:prstGeom prst="rect">
            <a:avLst/>
          </a:prstGeom>
          <a:noFill/>
        </p:spPr>
        <p:txBody>
          <a:bodyPr wrap="square" rtlCol="0">
            <a:spAutoFit/>
          </a:bodyPr>
          <a:lstStyle/>
          <a:p>
            <a:pPr algn="ctr"/>
            <a:r>
              <a:rPr lang="en-US" sz="1100" b="1" dirty="0" smtClean="0"/>
              <a:t>Fig X</a:t>
            </a:r>
            <a:r>
              <a:rPr lang="en-US" sz="1100" dirty="0" smtClean="0"/>
              <a:t>: 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smtClean="0"/>
              <a:t>Unavoidable </a:t>
            </a:r>
            <a:r>
              <a:rPr lang="en-US" sz="1400" dirty="0"/>
              <a:t>transition from the lattice of chiral structures comprised of nodes and ligaments to the skin of the </a:t>
            </a:r>
            <a:r>
              <a:rPr lang="en-US" sz="1400" dirty="0" smtClean="0"/>
              <a:t>wing-box</a:t>
            </a:r>
            <a:endParaRPr lang="en-GB" sz="1400" dirty="0" smtClean="0"/>
          </a:p>
          <a:p>
            <a:pPr marL="285750" indent="-285750">
              <a:buFont typeface="Arial" pitchFamily="34" charset="0"/>
              <a:buChar char="•"/>
            </a:pPr>
            <a:r>
              <a:rPr lang="en-US" sz="1400" dirty="0"/>
              <a:t>Loads are transmitted to the lattice through this attachment points that is why its design results </a:t>
            </a:r>
            <a:r>
              <a:rPr lang="en-US" sz="1400" dirty="0" smtClean="0"/>
              <a:t>crucial</a:t>
            </a:r>
          </a:p>
          <a:p>
            <a:pPr marL="285750" indent="-285750">
              <a:buFont typeface="Arial" pitchFamily="34" charset="0"/>
              <a:buChar char="•"/>
            </a:pPr>
            <a:r>
              <a:rPr lang="en-US" sz="1400" dirty="0" smtClean="0"/>
              <a:t>Degrees of freedom unconstrained: </a:t>
            </a:r>
            <a:r>
              <a:rPr lang="en-US" sz="1400" i="1" dirty="0" smtClean="0"/>
              <a:t>u</a:t>
            </a:r>
            <a:r>
              <a:rPr lang="en-US" sz="1400" dirty="0" smtClean="0"/>
              <a:t> and </a:t>
            </a:r>
            <a:r>
              <a:rPr lang="el-GR" sz="1400" i="1" dirty="0" smtClean="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356" y="2650743"/>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Computational mesh description</a:t>
            </a:r>
            <a:endParaRPr lang="en-US" dirty="0"/>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smtClean="0"/>
              <a:t>Fine </a:t>
            </a:r>
            <a:r>
              <a:rPr lang="en-US" sz="1400" dirty="0"/>
              <a:t>mesh size, typically equal to 3 mm.</a:t>
            </a:r>
          </a:p>
          <a:p>
            <a:pPr marL="285750" indent="-285750">
              <a:buFont typeface="Arial" pitchFamily="34" charset="0"/>
              <a:buChar char="•"/>
            </a:pPr>
            <a:r>
              <a:rPr lang="en-US" sz="1400" dirty="0" smtClean="0"/>
              <a:t>Course </a:t>
            </a:r>
            <a:r>
              <a:rPr lang="en-US" sz="1400" dirty="0"/>
              <a:t>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smtClean="0"/>
              <a:t>Fig X</a:t>
            </a:r>
            <a:r>
              <a:rPr lang="en-US" sz="1100" dirty="0" smtClean="0"/>
              <a:t>:Different 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Load introduction and boundary condition</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smtClean="0"/>
              <a:t>Fig X</a:t>
            </a:r>
            <a:r>
              <a:rPr lang="en-US" sz="1100" dirty="0" smtClean="0"/>
              <a:t>: 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smtClean="0"/>
              <a:t>Fig X</a:t>
            </a:r>
            <a:r>
              <a:rPr lang="en-US" sz="1100" dirty="0" smtClean="0"/>
              <a:t>: 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Results from the study on the analytical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Preliminary results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1619" y="1710758"/>
            <a:ext cx="5777763" cy="3851841"/>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smtClean="0"/>
              <a:t>Fig </a:t>
            </a:r>
            <a:r>
              <a:rPr lang="en-US" sz="1100" b="1" dirty="0" smtClean="0"/>
              <a:t>X</a:t>
            </a:r>
            <a:r>
              <a:rPr lang="en-US" sz="1100" dirty="0"/>
              <a:t>: Torsional and flexural compliances as a function of the stiffness ratio</a:t>
            </a:r>
            <a:endParaRPr lang="en-GB" sz="1100" baseline="30000" dirty="0"/>
          </a:p>
        </p:txBody>
      </p:sp>
      <mc:AlternateContent xmlns:mc="http://schemas.openxmlformats.org/markup-compatibility/2006">
        <mc:Choice xmlns:a14="http://schemas.microsoft.com/office/drawing/2010/main"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b="0" dirty="0" smtClean="0"/>
                  <a:t>Stiffnes</a:t>
                </a:r>
                <a:r>
                  <a:rPr lang="en-GB" sz="1400" dirty="0" smtClean="0"/>
                  <a:t>s</a:t>
                </a:r>
                <a:r>
                  <a:rPr lang="es-ES" sz="1400" dirty="0" smtClean="0"/>
                  <a:t> </a:t>
                </a:r>
                <a:r>
                  <a:rPr lang="es-ES" sz="1400" dirty="0"/>
                  <a:t>r</a:t>
                </a:r>
                <a:r>
                  <a:rPr lang="es-ES" sz="1400" dirty="0" smtClean="0"/>
                  <a:t>atio </a:t>
                </a:r>
                <a14:m>
                  <m:oMath xmlns:m="http://schemas.openxmlformats.org/officeDocument/2006/math">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1</m:t>
                        </m:r>
                      </m:sub>
                    </m:sSub>
                    <m:r>
                      <a:rPr lang="es-ES" sz="1400" b="0" i="1" smtClean="0">
                        <a:latin typeface="Cambria Math"/>
                      </a:rPr>
                      <m:t>/</m:t>
                    </m:r>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2</m:t>
                        </m:r>
                      </m:sub>
                    </m:sSub>
                  </m:oMath>
                </a14:m>
                <a:r>
                  <a:rPr lang="en-GB" sz="1400" dirty="0" smtClean="0"/>
                  <a:t> </a:t>
                </a:r>
                <a14:m>
                  <m:oMath xmlns:m="http://schemas.openxmlformats.org/officeDocument/2006/math">
                    <m:r>
                      <a:rPr lang="es-ES" sz="1400" b="0" i="1" dirty="0" smtClean="0">
                        <a:latin typeface="Cambria Math"/>
                      </a:rPr>
                      <m:t>∈[</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0</m:t>
                        </m:r>
                      </m:sup>
                    </m:sSup>
                    <m:r>
                      <a:rPr lang="es-ES" sz="1400" b="0" i="1" dirty="0" smtClean="0">
                        <a:latin typeface="Cambria Math"/>
                      </a:rPr>
                      <m:t>, </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3</m:t>
                        </m:r>
                      </m:sup>
                    </m:sSup>
                    <m:r>
                      <a:rPr lang="es-ES" sz="1400" b="0" i="1" dirty="0" smtClean="0">
                        <a:latin typeface="Cambria Math"/>
                      </a:rPr>
                      <m:t>]</m:t>
                    </m:r>
                  </m:oMath>
                </a14:m>
                <a:endParaRPr lang="en-GB" sz="1400" dirty="0" smtClean="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Torsional compliance: </a:t>
                </a:r>
                <a14:m>
                  <m:oMath xmlns:m="http://schemas.openxmlformats.org/officeDocument/2006/math">
                    <m:sSub>
                      <m:sSubPr>
                        <m:ctrlPr>
                          <a:rPr lang="es-ES" sz="1400" b="0" i="1" smtClean="0">
                            <a:latin typeface="Cambria Math"/>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smtClean="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Flexural compliance: </a:t>
                </a:r>
                <a14:m>
                  <m:oMath xmlns:m="http://schemas.openxmlformats.org/officeDocument/2006/math">
                    <m:sSub>
                      <m:sSubPr>
                        <m:ctrlPr>
                          <a:rPr lang="es-ES" sz="1400" i="1">
                            <a:latin typeface="Cambria Math"/>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smtClean="0"/>
                  <a:t>The mechanism activation is not expected to result in large variations of the bending displacement</a:t>
                </a:r>
                <a:endParaRPr lang="en-GB" sz="1400" dirty="0"/>
              </a:p>
            </p:txBody>
          </p:sp>
        </mc:Choice>
        <mc:Fallback>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rotWithShape="1">
                <a:blip r:embed="rId4"/>
                <a:stretch>
                  <a:fillRect l="-229" t="-244" b="-1711"/>
                </a:stretch>
              </a:blipFill>
            </p:spPr>
            <p:txBody>
              <a:bodyPr/>
              <a:lstStyle/>
              <a:p>
                <a:r>
                  <a:rPr lang="en-GB">
                    <a:noFill/>
                  </a:rPr>
                  <a:t> </a:t>
                </a:r>
              </a:p>
            </p:txBody>
          </p:sp>
        </mc:Fallback>
      </mc:AlternateContent>
    </p:spTree>
    <p:extLst>
      <p:ext uri="{BB962C8B-B14F-4D97-AF65-F5344CB8AC3E}">
        <p14:creationId xmlns:p14="http://schemas.microsoft.com/office/powerpoint/2010/main" val="36786321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Response characterization</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endParaRPr lang="de-CH" dirty="0"/>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smtClean="0"/>
              <a:t>Artificial static energy dissipation using constant damping factor (c)</a:t>
            </a:r>
            <a:endParaRPr lang="en-US" dirty="0"/>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110" t="10195" r="7864"/>
          <a:stretch/>
        </p:blipFill>
        <p:spPr>
          <a:xfrm>
            <a:off x="431631" y="1943099"/>
            <a:ext cx="6096169" cy="368974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261610"/>
          </a:xfrm>
          <a:prstGeom prst="rect">
            <a:avLst/>
          </a:prstGeom>
          <a:noFill/>
        </p:spPr>
        <p:txBody>
          <a:bodyPr wrap="square" rtlCol="0">
            <a:spAutoFit/>
          </a:bodyPr>
          <a:lstStyle/>
          <a:p>
            <a:pPr algn="ctr"/>
            <a:r>
              <a:rPr lang="en-US" sz="1100" b="1" dirty="0" smtClean="0"/>
              <a:t>Fig X</a:t>
            </a:r>
            <a:r>
              <a:rPr lang="en-US" sz="1100" dirty="0" smtClean="0"/>
              <a:t>: </a:t>
            </a:r>
            <a:r>
              <a:rPr lang="en-GB" sz="1100" dirty="0" smtClean="0"/>
              <a:t>For c = 10</a:t>
            </a:r>
            <a:r>
              <a:rPr lang="en-GB" sz="1100" baseline="30000" dirty="0" smtClean="0"/>
              <a:t>-6</a:t>
            </a:r>
            <a:endParaRPr lang="en-GB" sz="1100" baseline="30000" dirty="0"/>
          </a:p>
        </p:txBody>
      </p:sp>
      <p:sp>
        <p:nvSpPr>
          <p:cNvPr id="27" name="TextBox 26"/>
          <p:cNvSpPr txBox="1"/>
          <p:nvPr/>
        </p:nvSpPr>
        <p:spPr>
          <a:xfrm>
            <a:off x="7708069" y="6093282"/>
            <a:ext cx="3988865" cy="261610"/>
          </a:xfrm>
          <a:prstGeom prst="rect">
            <a:avLst/>
          </a:prstGeom>
          <a:noFill/>
        </p:spPr>
        <p:txBody>
          <a:bodyPr wrap="square" rtlCol="0">
            <a:spAutoFit/>
          </a:bodyPr>
          <a:lstStyle/>
          <a:p>
            <a:pPr algn="ctr"/>
            <a:r>
              <a:rPr lang="en-US" sz="1100" b="1" dirty="0" smtClean="0"/>
              <a:t>Fig X</a:t>
            </a:r>
            <a:r>
              <a:rPr lang="en-US" sz="1100" dirty="0" smtClean="0"/>
              <a:t>: </a:t>
            </a:r>
            <a:r>
              <a:rPr lang="en-GB" sz="1100" dirty="0" smtClean="0"/>
              <a:t>For c = 10</a:t>
            </a:r>
            <a:r>
              <a:rPr lang="en-GB" sz="1100" baseline="30000" dirty="0"/>
              <a:t>-</a:t>
            </a:r>
            <a:r>
              <a:rPr lang="en-GB" sz="1100" baseline="30000" dirty="0" smtClean="0"/>
              <a:t>9</a:t>
            </a:r>
            <a:endParaRPr lang="en-GB" sz="1100" baseline="30000" dirty="0"/>
          </a:p>
        </p:txBody>
      </p:sp>
      <p:sp>
        <p:nvSpPr>
          <p:cNvPr id="28" name="TextBox 27"/>
          <p:cNvSpPr txBox="1"/>
          <p:nvPr/>
        </p:nvSpPr>
        <p:spPr>
          <a:xfrm>
            <a:off x="798551" y="5646035"/>
            <a:ext cx="5362327" cy="261610"/>
          </a:xfrm>
          <a:prstGeom prst="rect">
            <a:avLst/>
          </a:prstGeom>
          <a:noFill/>
        </p:spPr>
        <p:txBody>
          <a:bodyPr wrap="square" rtlCol="0">
            <a:spAutoFit/>
          </a:bodyPr>
          <a:lstStyle/>
          <a:p>
            <a:pPr algn="ctr"/>
            <a:r>
              <a:rPr lang="en-US" sz="1100" b="1" dirty="0" smtClean="0"/>
              <a:t>Fig X</a:t>
            </a:r>
            <a:r>
              <a:rPr lang="en-US" sz="1100" dirty="0" smtClean="0"/>
              <a:t>: Displacement-force curve for various values of constant damping factor c</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Response characterization</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37357"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smtClean="0"/>
              <a:t>Fig </a:t>
            </a:r>
            <a:r>
              <a:rPr lang="en-US" sz="1100" b="1" dirty="0" smtClean="0"/>
              <a:t>X</a:t>
            </a:r>
            <a:r>
              <a:rPr lang="en-US" sz="1100" dirty="0" smtClean="0"/>
              <a:t>: Displacement-force curve</a:t>
            </a:r>
            <a:endParaRPr lang="en-GB" sz="1100" baseline="30000" dirty="0"/>
          </a:p>
        </p:txBody>
      </p:sp>
    </p:spTree>
    <p:extLst>
      <p:ext uri="{BB962C8B-B14F-4D97-AF65-F5344CB8AC3E}">
        <p14:creationId xmlns:p14="http://schemas.microsoft.com/office/powerpoint/2010/main" val="409013018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Connection between the chiral node and the wing-box skin</a:t>
            </a:r>
            <a:endParaRPr lang="en-US" dirty="0"/>
          </a:p>
        </p:txBody>
      </p:sp>
    </p:spTree>
    <p:extLst>
      <p:ext uri="{BB962C8B-B14F-4D97-AF65-F5344CB8AC3E}">
        <p14:creationId xmlns:p14="http://schemas.microsoft.com/office/powerpoint/2010/main" val="36417441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 analysis</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Model optimization</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12033"/>
          <a:stretch/>
        </p:blipFill>
        <p:spPr>
          <a:xfrm>
            <a:off x="1012883" y="1776819"/>
            <a:ext cx="4857982" cy="26573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865" y="1776819"/>
            <a:ext cx="5434445" cy="2614960"/>
          </a:xfrm>
          <a:prstGeom prst="rect">
            <a:avLst/>
          </a:prstGeom>
        </p:spPr>
      </p:pic>
    </p:spTree>
    <p:extLst>
      <p:ext uri="{BB962C8B-B14F-4D97-AF65-F5344CB8AC3E}">
        <p14:creationId xmlns:p14="http://schemas.microsoft.com/office/powerpoint/2010/main" val="369008523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Further steps</a:t>
            </a:r>
            <a:endParaRPr lang="de-CH" dirty="0"/>
          </a:p>
        </p:txBody>
      </p:sp>
    </p:spTree>
    <p:extLst>
      <p:ext uri="{BB962C8B-B14F-4D97-AF65-F5344CB8AC3E}">
        <p14:creationId xmlns:p14="http://schemas.microsoft.com/office/powerpoint/2010/main" val="38783410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1" y="1842629"/>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647013"/>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39752" y="5728734"/>
            <a:ext cx="2406213" cy="369332"/>
          </a:xfrm>
          <a:prstGeom prst="rect">
            <a:avLst/>
          </a:prstGeom>
          <a:noFill/>
        </p:spPr>
        <p:txBody>
          <a:bodyPr wrap="square" rtlCol="0">
            <a:spAutoFit/>
          </a:bodyPr>
          <a:lstStyle/>
          <a:p>
            <a:pPr algn="ctr"/>
            <a:r>
              <a:rPr lang="de-CH" dirty="0"/>
              <a:t>Raither(2013) </a:t>
            </a:r>
            <a:endParaRPr lang="en-US"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References</a:t>
            </a:r>
            <a:endParaRPr lang="de-CH" dirty="0"/>
          </a:p>
        </p:txBody>
      </p:sp>
      <p:sp>
        <p:nvSpPr>
          <p:cNvPr id="8" name="TextBox 7"/>
          <p:cNvSpPr txBox="1"/>
          <p:nvPr/>
        </p:nvSpPr>
        <p:spPr>
          <a:xfrm>
            <a:off x="609600" y="1419225"/>
            <a:ext cx="10972800" cy="1815882"/>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a:t>
            </a:r>
            <a:r>
              <a:rPr lang="en-US" sz="1400" dirty="0" smtClean="0"/>
              <a:t>laminated </a:t>
            </a:r>
            <a:r>
              <a:rPr lang="en-US" sz="1400" dirty="0"/>
              <a:t>composite plates by controllable shear stress transfer,” in Composites Part A: Applied </a:t>
            </a:r>
            <a:r>
              <a:rPr lang="en-US" sz="1400" dirty="0" smtClean="0"/>
              <a:t>Science and </a:t>
            </a:r>
            <a:r>
              <a:rPr lang="en-US" sz="1400" dirty="0"/>
              <a:t>Manufacturing, vol. 43, pp. 1709–1716, 2012</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W</a:t>
            </a:r>
            <a:r>
              <a:rPr lang="en-US" sz="1400" dirty="0"/>
              <a:t>.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a:t>
            </a:r>
            <a:r>
              <a:rPr lang="en-US" sz="1400" dirty="0" smtClean="0"/>
              <a:t>by adjustable </a:t>
            </a:r>
            <a:r>
              <a:rPr lang="en-US" sz="1400" dirty="0"/>
              <a:t>shear </a:t>
            </a:r>
            <a:r>
              <a:rPr lang="en-US" sz="1400" dirty="0" err="1"/>
              <a:t>centre</a:t>
            </a:r>
            <a:r>
              <a:rPr lang="en-US" sz="1400" dirty="0"/>
              <a:t> location,” </a:t>
            </a:r>
            <a:r>
              <a:rPr lang="en-US" sz="1400" i="1" dirty="0"/>
              <a:t>Journal of Intelligent Material Systems and Structures</a:t>
            </a:r>
            <a:r>
              <a:rPr lang="en-US" sz="1400" dirty="0"/>
              <a:t>, vol. </a:t>
            </a:r>
            <a:r>
              <a:rPr lang="en-US" sz="1400" dirty="0" smtClean="0"/>
              <a:t>24, no</a:t>
            </a:r>
            <a:r>
              <a:rPr lang="en-US" sz="1400" dirty="0"/>
              <a:t>. 3, pp. 334–346, 2013</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G</a:t>
            </a:r>
            <a:r>
              <a:rPr lang="en-US" sz="1400" dirty="0"/>
              <a:t>. Ramstein, </a:t>
            </a:r>
            <a:r>
              <a:rPr lang="en-US" sz="1400" i="1" dirty="0"/>
              <a:t>Experimental Validation of Chiral Structures with Local Controlled </a:t>
            </a:r>
            <a:r>
              <a:rPr lang="en-US" sz="1400" i="1" dirty="0" smtClean="0"/>
              <a:t>Instabilities</a:t>
            </a:r>
            <a:r>
              <a:rPr lang="en-US" sz="1400" dirty="0" smtClean="0"/>
              <a:t>. Semester </a:t>
            </a:r>
            <a:r>
              <a:rPr lang="en-US" sz="1400" dirty="0"/>
              <a:t>project no. 16-015, ETH Zürich, 2016.</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628727"/>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876154"/>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8" y="950218"/>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smtClean="0"/>
              <a:t>Fig X</a:t>
            </a:r>
            <a:r>
              <a:rPr lang="en-US" sz="1100" dirty="0" smtClean="0"/>
              <a:t>: Working principle, </a:t>
            </a:r>
            <a:r>
              <a:rPr lang="en-US" sz="1100" dirty="0" err="1" smtClean="0"/>
              <a:t>Raither</a:t>
            </a:r>
            <a:r>
              <a:rPr lang="en-US" sz="1100" dirty="0" smtClean="0"/>
              <a:t> (2013)</a:t>
            </a:r>
            <a:endParaRPr lang="en-GB" sz="1100" baseline="30000" dirty="0"/>
          </a:p>
        </p:txBody>
      </p:sp>
      <p:sp>
        <p:nvSpPr>
          <p:cNvPr id="22" name="TextBox 21"/>
          <p:cNvSpPr txBox="1"/>
          <p:nvPr/>
        </p:nvSpPr>
        <p:spPr>
          <a:xfrm>
            <a:off x="7593493" y="3305065"/>
            <a:ext cx="3988865" cy="430887"/>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Time-variable lamination in </a:t>
            </a:r>
            <a:r>
              <a:rPr lang="en-US" sz="1100" dirty="0"/>
              <a:t>laminate composite shells, </a:t>
            </a:r>
            <a:r>
              <a:rPr lang="en-US" sz="1100" dirty="0" err="1" smtClean="0"/>
              <a:t>Raither</a:t>
            </a:r>
            <a:r>
              <a:rPr lang="en-US" sz="1100" dirty="0" smtClean="0"/>
              <a:t> (2012)</a:t>
            </a:r>
            <a:endParaRPr lang="en-GB" sz="1100" baseline="30000" dirty="0"/>
          </a:p>
        </p:txBody>
      </p:sp>
      <p:sp>
        <p:nvSpPr>
          <p:cNvPr id="24" name="TextBox 23"/>
          <p:cNvSpPr txBox="1"/>
          <p:nvPr/>
        </p:nvSpPr>
        <p:spPr>
          <a:xfrm>
            <a:off x="7527054" y="6177242"/>
            <a:ext cx="3988865" cy="430887"/>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Time-variable lamination in </a:t>
            </a:r>
            <a:r>
              <a:rPr lang="en-US" sz="1100" dirty="0"/>
              <a:t>laminate composite shells, </a:t>
            </a:r>
            <a:r>
              <a:rPr lang="en-US" sz="1100" dirty="0" err="1" smtClean="0"/>
              <a:t>Raither</a:t>
            </a:r>
            <a:r>
              <a:rPr lang="en-US" sz="1100" dirty="0" smtClean="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Working principle for the proposed technology</a:t>
            </a:r>
            <a:endParaRPr lang="de-CH" dirty="0"/>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smtClean="0"/>
              <a:t>Elastic instabilities induced on the chiral elements ligaments</a:t>
            </a:r>
            <a:endParaRPr lang="en-US" dirty="0"/>
          </a:p>
        </p:txBody>
      </p:sp>
      <p:grpSp>
        <p:nvGrpSpPr>
          <p:cNvPr id="11" name="Group 10"/>
          <p:cNvGrpSpPr/>
          <p:nvPr/>
        </p:nvGrpSpPr>
        <p:grpSpPr>
          <a:xfrm>
            <a:off x="1363218" y="2504289"/>
            <a:ext cx="10024400" cy="3675827"/>
            <a:chOff x="1372725" y="2076589"/>
            <a:chExt cx="10024400" cy="367582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725" y="2308874"/>
              <a:ext cx="5007447" cy="2888090"/>
            </a:xfrm>
            <a:prstGeom prst="rect">
              <a:avLst/>
            </a:prstGeom>
          </p:spPr>
        </p:pic>
        <p:sp>
          <p:nvSpPr>
            <p:cNvPr id="9" name="TextBox 8"/>
            <p:cNvSpPr txBox="1"/>
            <p:nvPr/>
          </p:nvSpPr>
          <p:spPr>
            <a:xfrm>
              <a:off x="1627371" y="5321528"/>
              <a:ext cx="4498157"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 Set of chiral ligaments undergoing elastic instabilities at the root of the </a:t>
              </a:r>
              <a:r>
                <a:rPr lang="en-US" sz="800" dirty="0" smtClean="0"/>
                <a:t>wing-box</a:t>
              </a:r>
              <a:endParaRPr lang="en-GB" sz="800" baseline="30000" dirty="0"/>
            </a:p>
          </p:txBody>
        </p:sp>
        <p:sp>
          <p:nvSpPr>
            <p:cNvPr id="10" name="TextBox 9"/>
            <p:cNvSpPr txBox="1"/>
            <p:nvPr/>
          </p:nvSpPr>
          <p:spPr>
            <a:xfrm>
              <a:off x="7408260" y="5536972"/>
              <a:ext cx="3988865" cy="215444"/>
            </a:xfrm>
            <a:prstGeom prst="rect">
              <a:avLst/>
            </a:prstGeom>
            <a:noFill/>
          </p:spPr>
          <p:txBody>
            <a:bodyPr wrap="square" rtlCol="0">
              <a:spAutoFit/>
            </a:bodyPr>
            <a:lstStyle/>
            <a:p>
              <a:pPr algn="ctr"/>
              <a:r>
                <a:rPr lang="en-US" sz="800" b="1" dirty="0" smtClean="0"/>
                <a:t>Fig X</a:t>
              </a:r>
              <a:r>
                <a:rPr lang="en-US" sz="800" dirty="0" smtClean="0"/>
                <a:t>: </a:t>
              </a:r>
              <a:r>
                <a:rPr lang="en-US" sz="800" dirty="0"/>
                <a:t>Compression load test on a basic triangular chiral </a:t>
              </a:r>
              <a:r>
                <a:rPr lang="en-US" sz="800" dirty="0" smtClean="0"/>
                <a:t>structure</a:t>
              </a:r>
              <a:endParaRPr lang="en-GB" sz="8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smtClean="0"/>
              <a:t>Reduction </a:t>
            </a:r>
            <a:r>
              <a:rPr lang="en-US" sz="1400" dirty="0"/>
              <a:t>of the overall shear modulus </a:t>
            </a:r>
            <a:r>
              <a:rPr lang="en-US" sz="1400" dirty="0" smtClean="0"/>
              <a:t>G</a:t>
            </a:r>
            <a:r>
              <a:rPr lang="en-US" sz="1400" baseline="-25000" dirty="0" smtClean="0"/>
              <a:t>2</a:t>
            </a:r>
            <a:r>
              <a:rPr lang="en-US" sz="1400" dirty="0" smtClean="0"/>
              <a:t> for the lattice of chiral structures</a:t>
            </a:r>
          </a:p>
          <a:p>
            <a:pPr marL="285750" indent="-285750">
              <a:buFont typeface="Arial" pitchFamily="34" charset="0"/>
              <a:buChar char="•"/>
            </a:pPr>
            <a:r>
              <a:rPr lang="en-US" sz="1400" dirty="0" smtClean="0"/>
              <a:t>Effectively an </a:t>
            </a:r>
            <a:r>
              <a:rPr lang="en-US" sz="1400" dirty="0"/>
              <a:t>effective shear </a:t>
            </a:r>
            <a:r>
              <a:rPr lang="en-US" sz="1400" dirty="0" smtClean="0"/>
              <a:t>modulus G</a:t>
            </a:r>
            <a:r>
              <a:rPr lang="en-US" sz="1400" baseline="-25000" dirty="0" smtClean="0"/>
              <a:t>2,eff</a:t>
            </a:r>
            <a:r>
              <a:rPr lang="en-US" sz="1400" dirty="0" smtClean="0"/>
              <a:t> is introduced</a:t>
            </a:r>
          </a:p>
          <a:p>
            <a:pPr marL="285750" indent="-285750">
              <a:buFont typeface="Arial" pitchFamily="34" charset="0"/>
              <a:buChar char="•"/>
            </a:pPr>
            <a:r>
              <a:rPr lang="en-US" sz="1400" dirty="0" smtClean="0"/>
              <a:t>G</a:t>
            </a:r>
            <a:r>
              <a:rPr lang="en-US" sz="1400" baseline="-25000" dirty="0" smtClean="0"/>
              <a:t>2,eff</a:t>
            </a:r>
            <a:r>
              <a:rPr lang="en-US" sz="1400" dirty="0" smtClean="0"/>
              <a:t> &lt;G</a:t>
            </a:r>
            <a:r>
              <a:rPr lang="en-US" sz="1400" baseline="-25000" dirty="0" smtClean="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Analytical model</a:t>
            </a:r>
            <a:endParaRPr lang="de-CH" dirty="0"/>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smtClean="0"/>
              <a:t>Used </a:t>
            </a:r>
            <a:r>
              <a:rPr lang="en-US" dirty="0"/>
              <a:t>to provide fast insight of the role of each of the design parameters on the final </a:t>
            </a:r>
            <a:r>
              <a:rPr lang="en-US" dirty="0" smtClean="0"/>
              <a:t>mechanical properties </a:t>
            </a:r>
            <a:r>
              <a:rPr lang="en-US" dirty="0"/>
              <a:t>of the beam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61610"/>
          </a:xfrm>
          <a:prstGeom prst="rect">
            <a:avLst/>
          </a:prstGeom>
          <a:noFill/>
        </p:spPr>
        <p:txBody>
          <a:bodyPr wrap="square" rtlCol="0">
            <a:spAutoFit/>
          </a:bodyPr>
          <a:lstStyle/>
          <a:p>
            <a:pPr algn="ctr"/>
            <a:r>
              <a:rPr lang="en-US" sz="1100" b="1" dirty="0" smtClean="0"/>
              <a:t>Fig X</a:t>
            </a:r>
            <a:r>
              <a:rPr lang="en-US" sz="1100" dirty="0" smtClean="0"/>
              <a:t>: </a:t>
            </a:r>
            <a:r>
              <a:rPr lang="en-US" sz="1100" dirty="0"/>
              <a:t> </a:t>
            </a:r>
            <a:r>
              <a:rPr lang="en-US" sz="1100" dirty="0" smtClean="0"/>
              <a:t>Analytical model of the  closed section bea</a:t>
            </a:r>
            <a:r>
              <a:rPr lang="en-US" sz="1100" dirty="0"/>
              <a:t>m</a:t>
            </a:r>
            <a:endParaRPr lang="en-GB" sz="1100" baseline="30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224" y="1974274"/>
            <a:ext cx="2745193" cy="103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4498157" cy="246221"/>
          </a:xfrm>
          <a:prstGeom prst="rect">
            <a:avLst/>
          </a:prstGeom>
          <a:noFill/>
        </p:spPr>
        <p:txBody>
          <a:bodyPr wrap="square" rtlCol="0">
            <a:spAutoFit/>
          </a:bodyPr>
          <a:lstStyle/>
          <a:p>
            <a:r>
              <a:rPr lang="en-US" sz="1000" dirty="0" smtClean="0"/>
              <a:t>Bending </a:t>
            </a:r>
            <a:r>
              <a:rPr lang="en-US" sz="1000" dirty="0"/>
              <a:t>deformation </a:t>
            </a:r>
            <a:r>
              <a:rPr lang="en-US" sz="1000" dirty="0" smtClean="0"/>
              <a:t>provided by Bernoulli-Euler equation:</a:t>
            </a:r>
            <a:endParaRPr lang="en-GB" sz="1000" baseline="30000" dirty="0"/>
          </a:p>
        </p:txBody>
      </p:sp>
      <p:sp>
        <p:nvSpPr>
          <p:cNvPr id="19" name="TextBox 18"/>
          <p:cNvSpPr txBox="1"/>
          <p:nvPr/>
        </p:nvSpPr>
        <p:spPr>
          <a:xfrm>
            <a:off x="6081208" y="3192187"/>
            <a:ext cx="4498157" cy="246221"/>
          </a:xfrm>
          <a:prstGeom prst="rect">
            <a:avLst/>
          </a:prstGeom>
          <a:noFill/>
        </p:spPr>
        <p:txBody>
          <a:bodyPr wrap="square" rtlCol="0">
            <a:spAutoFit/>
          </a:bodyPr>
          <a:lstStyle/>
          <a:p>
            <a:r>
              <a:rPr lang="en-US" sz="1000" dirty="0" smtClean="0"/>
              <a:t>Specific twist due to torsion provided by St. </a:t>
            </a:r>
            <a:r>
              <a:rPr lang="en-US" sz="1000" dirty="0" err="1" smtClean="0"/>
              <a:t>Venant</a:t>
            </a:r>
            <a:r>
              <a:rPr lang="en-US" sz="1000" dirty="0" smtClean="0"/>
              <a:t> equation:</a:t>
            </a:r>
            <a:endParaRPr lang="en-GB" sz="1000" baseline="30000"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799" y="3585728"/>
            <a:ext cx="1936756" cy="66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4498157" cy="246221"/>
          </a:xfrm>
          <a:prstGeom prst="rect">
            <a:avLst/>
          </a:prstGeom>
          <a:noFill/>
        </p:spPr>
        <p:txBody>
          <a:bodyPr wrap="square" rtlCol="0">
            <a:spAutoFit/>
          </a:bodyPr>
          <a:lstStyle/>
          <a:p>
            <a:r>
              <a:rPr lang="en-US" sz="1000" dirty="0" smtClean="0"/>
              <a:t>Torsional stiffness:</a:t>
            </a:r>
            <a:endParaRPr lang="en-GB" sz="1000" baseline="30000" dirty="0"/>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4219" y="4819035"/>
            <a:ext cx="1738217" cy="11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smtClean="0"/>
              <a:t>The structure response was obtained executing nonlinear simulations on </a:t>
            </a:r>
            <a:r>
              <a:rPr lang="en-US" dirty="0" err="1" smtClean="0"/>
              <a:t>Abaqus</a:t>
            </a:r>
            <a:r>
              <a:rPr lang="en-US" dirty="0" smtClean="0"/>
              <a:t> CAE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a:t>
            </a:r>
            <a:r>
              <a:rPr lang="en-US" sz="1400" dirty="0" smtClean="0"/>
              <a:t>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15444"/>
          </a:xfrm>
          <a:prstGeom prst="rect">
            <a:avLst/>
          </a:prstGeom>
          <a:noFill/>
        </p:spPr>
        <p:txBody>
          <a:bodyPr wrap="square" rtlCol="0">
            <a:spAutoFit/>
          </a:bodyPr>
          <a:lstStyle/>
          <a:p>
            <a:pPr algn="ctr"/>
            <a:r>
              <a:rPr lang="en-US" sz="800" b="1" dirty="0" smtClean="0"/>
              <a:t>Fig X</a:t>
            </a:r>
            <a:r>
              <a:rPr lang="en-US" sz="800" dirty="0" smtClean="0"/>
              <a:t>: General assembly of the computational model</a:t>
            </a:r>
            <a:endParaRPr lang="en-GB" sz="800" baseline="30000" dirty="0"/>
          </a:p>
        </p:txBody>
      </p:sp>
      <p:sp>
        <p:nvSpPr>
          <p:cNvPr id="22" name="TextBox 21"/>
          <p:cNvSpPr txBox="1"/>
          <p:nvPr/>
        </p:nvSpPr>
        <p:spPr>
          <a:xfrm>
            <a:off x="1215434" y="6080655"/>
            <a:ext cx="4498157" cy="215444"/>
          </a:xfrm>
          <a:prstGeom prst="rect">
            <a:avLst/>
          </a:prstGeom>
          <a:noFill/>
        </p:spPr>
        <p:txBody>
          <a:bodyPr wrap="square" rtlCol="0">
            <a:spAutoFit/>
          </a:bodyPr>
          <a:lstStyle/>
          <a:p>
            <a:pPr algn="ctr"/>
            <a:r>
              <a:rPr lang="en-US" sz="800" b="1" dirty="0" smtClean="0"/>
              <a:t>Fig X</a:t>
            </a:r>
            <a:r>
              <a:rPr lang="en-US" sz="800" dirty="0"/>
              <a:t>:  Flow chart showing the execution of the parametric study python code</a:t>
            </a:r>
            <a:endParaRPr lang="en-GB" sz="800" baseline="30000" dirty="0"/>
          </a:p>
        </p:txBody>
      </p:sp>
    </p:spTree>
    <p:extLst>
      <p:ext uri="{BB962C8B-B14F-4D97-AF65-F5344CB8AC3E}">
        <p14:creationId xmlns:p14="http://schemas.microsoft.com/office/powerpoint/2010/main" val="23585383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Chiral structure description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6524014" y="3439390"/>
            <a:ext cx="4397959" cy="301552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5849348" y="620714"/>
            <a:ext cx="5310872" cy="2940851"/>
          </a:xfrm>
          <a:prstGeom prst="rect">
            <a:avLst/>
          </a:prstGeom>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492" r="8666" b="19489"/>
          <a:stretch/>
        </p:blipFill>
        <p:spPr bwMode="auto">
          <a:xfrm>
            <a:off x="924790" y="2091140"/>
            <a:ext cx="4810991" cy="247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924790" y="4793265"/>
            <a:ext cx="5327941" cy="307777"/>
          </a:xfrm>
          <a:prstGeom prst="rect">
            <a:avLst/>
          </a:prstGeom>
          <a:noFill/>
        </p:spPr>
        <p:txBody>
          <a:bodyPr wrap="square" rtlCol="0">
            <a:spAutoFit/>
          </a:bodyPr>
          <a:lstStyle/>
          <a:p>
            <a:r>
              <a:rPr lang="en-US" sz="1400" dirty="0" smtClean="0"/>
              <a:t>Parameters used in the chiral structure lattice</a:t>
            </a:r>
          </a:p>
        </p:txBody>
      </p:sp>
    </p:spTree>
    <p:extLst>
      <p:ext uri="{BB962C8B-B14F-4D97-AF65-F5344CB8AC3E}">
        <p14:creationId xmlns:p14="http://schemas.microsoft.com/office/powerpoint/2010/main" val="22749703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Wing-box in C-profile and ribs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5" y="1897640"/>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995" y="3972885"/>
            <a:ext cx="38862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668" y="4010125"/>
            <a:ext cx="35623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13125" y="5916946"/>
            <a:ext cx="5327941" cy="307777"/>
          </a:xfrm>
          <a:prstGeom prst="rect">
            <a:avLst/>
          </a:prstGeom>
          <a:noFill/>
        </p:spPr>
        <p:txBody>
          <a:bodyPr wrap="square" rtlCol="0">
            <a:spAutoFit/>
          </a:bodyPr>
          <a:lstStyle/>
          <a:p>
            <a:pPr algn="ctr"/>
            <a:r>
              <a:rPr lang="en-US" sz="1400" dirty="0" smtClean="0"/>
              <a:t>Parameters used in the wing-box in C-profile design</a:t>
            </a:r>
          </a:p>
        </p:txBody>
      </p:sp>
      <p:sp>
        <p:nvSpPr>
          <p:cNvPr id="17" name="TextBox 16"/>
          <p:cNvSpPr txBox="1"/>
          <p:nvPr/>
        </p:nvSpPr>
        <p:spPr>
          <a:xfrm>
            <a:off x="6698873" y="5929880"/>
            <a:ext cx="5327941" cy="307777"/>
          </a:xfrm>
          <a:prstGeom prst="rect">
            <a:avLst/>
          </a:prstGeom>
          <a:noFill/>
        </p:spPr>
        <p:txBody>
          <a:bodyPr wrap="square" rtlCol="0">
            <a:spAutoFit/>
          </a:bodyPr>
          <a:lstStyle/>
          <a:p>
            <a:pPr algn="ctr"/>
            <a:r>
              <a:rPr lang="en-US" sz="1400" dirty="0" smtClean="0"/>
              <a:t>Parameters used in the ribs design</a:t>
            </a:r>
          </a:p>
        </p:txBody>
      </p:sp>
    </p:spTree>
    <p:extLst>
      <p:ext uri="{BB962C8B-B14F-4D97-AF65-F5344CB8AC3E}">
        <p14:creationId xmlns:p14="http://schemas.microsoft.com/office/powerpoint/2010/main" val="18729896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28.08.2017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Computational model</a:t>
            </a:r>
            <a:endParaRPr lang="de-CH" dirty="0"/>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smtClean="0"/>
              <a:t>Chiral lattice nodes rigid modeling</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797038" y="5959335"/>
            <a:ext cx="4498157" cy="261610"/>
          </a:xfrm>
          <a:prstGeom prst="rect">
            <a:avLst/>
          </a:prstGeom>
          <a:noFill/>
        </p:spPr>
        <p:txBody>
          <a:bodyPr wrap="square" rtlCol="0">
            <a:spAutoFit/>
          </a:bodyPr>
          <a:lstStyle/>
          <a:p>
            <a:pPr algn="ctr"/>
            <a:r>
              <a:rPr lang="en-US" sz="1100" b="1" dirty="0" smtClean="0"/>
              <a:t>Fig X</a:t>
            </a:r>
            <a:r>
              <a:rPr lang="en-US" sz="1100" dirty="0" smtClean="0"/>
              <a:t>: Chiral nodes on the manufactured demonstrator</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smtClean="0"/>
              <a:t>Fig X</a:t>
            </a:r>
            <a:r>
              <a:rPr lang="en-US" sz="1100" dirty="0" smtClean="0"/>
              <a:t>: </a:t>
            </a:r>
            <a:r>
              <a:rPr lang="en-US" sz="1100" dirty="0" err="1" smtClean="0"/>
              <a:t>Tyre</a:t>
            </a:r>
            <a:r>
              <a:rPr lang="en-US" sz="1100" dirty="0" smtClean="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smtClean="0"/>
              <a:t>Lattice nodes are only constraint in rotation around its one axis by the lattice </a:t>
            </a:r>
            <a:r>
              <a:rPr lang="en-GB" sz="1400" dirty="0" smtClean="0"/>
              <a:t>ligaments</a:t>
            </a:r>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In the modelling, they are assumed to behave like rigid bodies</a:t>
            </a:r>
            <a:endParaRPr lang="en-GB" sz="1400" dirty="0"/>
          </a:p>
        </p:txBody>
      </p:sp>
    </p:spTree>
    <p:extLst>
      <p:ext uri="{BB962C8B-B14F-4D97-AF65-F5344CB8AC3E}">
        <p14:creationId xmlns:p14="http://schemas.microsoft.com/office/powerpoint/2010/main" val="13550456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1773</TotalTime>
  <Words>1098</Words>
  <Application>Microsoft Office PowerPoint</Application>
  <PresentationFormat>Custom</PresentationFormat>
  <Paragraphs>195</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CMASLab_presentation_16to9</vt:lpstr>
      <vt:lpstr>Master Thesis Project: Bending-Twist Shape Adaptation of Wings by Compliant Chiral Spar Design</vt:lpstr>
      <vt:lpstr>Motivation</vt:lpstr>
      <vt:lpstr>Different approaches</vt:lpstr>
      <vt:lpstr>Working principle for the proposed technology</vt:lpstr>
      <vt:lpstr>Analytical model</vt:lpstr>
      <vt:lpstr>Computational model</vt:lpstr>
      <vt:lpstr>Computational model</vt:lpstr>
      <vt:lpstr>Computational model</vt:lpstr>
      <vt:lpstr>Computational model</vt:lpstr>
      <vt:lpstr>Computational model</vt:lpstr>
      <vt:lpstr>Computational model</vt:lpstr>
      <vt:lpstr>Computational model</vt:lpstr>
      <vt:lpstr>Results from the study on the analytical model</vt:lpstr>
      <vt:lpstr>Computational model analysis</vt:lpstr>
      <vt:lpstr>Computational model analysis</vt:lpstr>
      <vt:lpstr>Computational model analysis</vt:lpstr>
      <vt:lpstr>Computational model analysis</vt:lpstr>
      <vt:lpstr>Computational model analysis</vt:lpstr>
      <vt:lpstr>Further steps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64</cp:revision>
  <cp:lastPrinted>2017-05-10T14:00:41Z</cp:lastPrinted>
  <dcterms:created xsi:type="dcterms:W3CDTF">2017-05-08T14:46:56Z</dcterms:created>
  <dcterms:modified xsi:type="dcterms:W3CDTF">2017-08-28T19:06:33Z</dcterms:modified>
</cp:coreProperties>
</file>